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ormorant Garamond" panose="020B0604020202020204" charset="0"/>
      <p:regular r:id="rId12"/>
    </p:embeddedFont>
    <p:embeddedFont>
      <p:font typeface="Cormorant Garamond Bold" panose="020B0604020202020204" charset="0"/>
      <p:regular r:id="rId13"/>
    </p:embeddedFont>
    <p:embeddedFont>
      <p:font typeface="Cormorant Garamond Bold Italics" panose="020B0604020202020204" charset="0"/>
      <p:regular r:id="rId14"/>
    </p:embeddedFont>
    <p:embeddedFont>
      <p:font typeface="Cormorant Garamond Light" panose="020B0604020202020204" charset="0"/>
      <p:regular r:id="rId15"/>
    </p:embeddedFont>
    <p:embeddedFont>
      <p:font typeface="Cormorant Garamond Medium" panose="020B0604020202020204" charset="0"/>
      <p:regular r:id="rId16"/>
    </p:embeddedFont>
    <p:embeddedFont>
      <p:font typeface="Cormorant Garamond Medium Italics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905349"/>
            <a:ext cx="16230600" cy="5853949"/>
            <a:chOff x="0" y="0"/>
            <a:chExt cx="2514545" cy="9069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4545" cy="906930"/>
            </a:xfrm>
            <a:custGeom>
              <a:avLst/>
              <a:gdLst/>
              <a:ahLst/>
              <a:cxnLst/>
              <a:rect l="l" t="t" r="r" b="b"/>
              <a:pathLst>
                <a:path w="2514545" h="906930">
                  <a:moveTo>
                    <a:pt x="243512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827512"/>
                  </a:lnTo>
                  <a:cubicBezTo>
                    <a:pt x="43699" y="827512"/>
                    <a:pt x="79418" y="862851"/>
                    <a:pt x="79418" y="906930"/>
                  </a:cubicBezTo>
                  <a:lnTo>
                    <a:pt x="2435127" y="906930"/>
                  </a:lnTo>
                  <a:cubicBezTo>
                    <a:pt x="2435127" y="863230"/>
                    <a:pt x="2470465" y="827512"/>
                    <a:pt x="2514545" y="827512"/>
                  </a:cubicBezTo>
                  <a:lnTo>
                    <a:pt x="2514545" y="79418"/>
                  </a:lnTo>
                  <a:cubicBezTo>
                    <a:pt x="2470845" y="79418"/>
                    <a:pt x="2435127" y="44079"/>
                    <a:pt x="2435127" y="0"/>
                  </a:cubicBezTo>
                  <a:close/>
                </a:path>
              </a:pathLst>
            </a:custGeom>
            <a:blipFill>
              <a:blip r:embed="rId2"/>
              <a:stretch>
                <a:fillRect t="-42535" b="-42535"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28700" y="696399"/>
            <a:ext cx="16230600" cy="1725186"/>
            <a:chOff x="0" y="0"/>
            <a:chExt cx="21640800" cy="2300247"/>
          </a:xfrm>
        </p:grpSpPr>
        <p:sp>
          <p:nvSpPr>
            <p:cNvPr id="5" name="TextBox 5"/>
            <p:cNvSpPr txBox="1"/>
            <p:nvPr/>
          </p:nvSpPr>
          <p:spPr>
            <a:xfrm>
              <a:off x="0" y="700047"/>
              <a:ext cx="21640800" cy="1600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480"/>
                </a:lnSpc>
              </a:pPr>
              <a:r>
                <a:rPr lang="en-US" sz="7900">
                  <a:solidFill>
                    <a:srgbClr val="111111"/>
                  </a:solidFill>
                  <a:latin typeface="Cormorant Garamond Light"/>
                  <a:ea typeface="Cormorant Garamond Light"/>
                  <a:cs typeface="Cormorant Garamond Light"/>
                  <a:sym typeface="Cormorant Garamond Light"/>
                </a:rPr>
                <a:t>POWER-GRID GAME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21640800" cy="611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70"/>
                </a:lnSpc>
              </a:pPr>
              <a:r>
                <a:rPr lang="en-US" sz="2764" b="1" i="1">
                  <a:solidFill>
                    <a:srgbClr val="111111"/>
                  </a:solidFill>
                  <a:latin typeface="Cormorant Garamond Medium Italics"/>
                  <a:ea typeface="Cormorant Garamond Medium Italics"/>
                  <a:cs typeface="Cormorant Garamond Medium Italics"/>
                  <a:sym typeface="Cormorant Garamond Medium Italics"/>
                </a:rPr>
                <a:t>Multi-Agent Systems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9190285"/>
            <a:ext cx="16230600" cy="505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44"/>
              </a:lnSpc>
            </a:pPr>
            <a:r>
              <a:rPr lang="en-US" sz="2960" b="1">
                <a:solidFill>
                  <a:srgbClr val="11111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WORK BY: EDUARDO PASSOS, PEDRO FERNANDES AND RAFAEL PACHECO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79704" y="3892874"/>
            <a:ext cx="3467944" cy="2713575"/>
            <a:chOff x="0" y="0"/>
            <a:chExt cx="9081149" cy="71057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081149" cy="7105759"/>
            </a:xfrm>
            <a:custGeom>
              <a:avLst/>
              <a:gdLst/>
              <a:ahLst/>
              <a:cxnLst/>
              <a:rect l="l" t="t" r="r" b="b"/>
              <a:pathLst>
                <a:path w="9081149" h="7105759">
                  <a:moveTo>
                    <a:pt x="0" y="0"/>
                  </a:moveTo>
                  <a:lnTo>
                    <a:pt x="9081149" y="0"/>
                  </a:lnTo>
                  <a:lnTo>
                    <a:pt x="9081149" y="7105759"/>
                  </a:lnTo>
                  <a:lnTo>
                    <a:pt x="0" y="7105759"/>
                  </a:lnTo>
                  <a:close/>
                </a:path>
              </a:pathLst>
            </a:custGeom>
            <a:blipFill>
              <a:blip r:embed="rId2"/>
              <a:stretch>
                <a:fillRect t="-29874" b="-29874"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379704" y="7156872"/>
            <a:ext cx="3467944" cy="2713575"/>
            <a:chOff x="0" y="0"/>
            <a:chExt cx="9081149" cy="71057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081149" cy="7105759"/>
            </a:xfrm>
            <a:custGeom>
              <a:avLst/>
              <a:gdLst/>
              <a:ahLst/>
              <a:cxnLst/>
              <a:rect l="l" t="t" r="r" b="b"/>
              <a:pathLst>
                <a:path w="9081149" h="7105759">
                  <a:moveTo>
                    <a:pt x="0" y="0"/>
                  </a:moveTo>
                  <a:lnTo>
                    <a:pt x="9081149" y="0"/>
                  </a:lnTo>
                  <a:lnTo>
                    <a:pt x="9081149" y="7105759"/>
                  </a:lnTo>
                  <a:lnTo>
                    <a:pt x="0" y="7105759"/>
                  </a:lnTo>
                  <a:close/>
                </a:path>
              </a:pathLst>
            </a:custGeom>
            <a:blipFill>
              <a:blip r:embed="rId3"/>
              <a:stretch>
                <a:fillRect t="-29874" b="-29874"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379704" y="628876"/>
            <a:ext cx="3467944" cy="2713575"/>
            <a:chOff x="0" y="0"/>
            <a:chExt cx="9081149" cy="71057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081149" cy="7105759"/>
            </a:xfrm>
            <a:custGeom>
              <a:avLst/>
              <a:gdLst/>
              <a:ahLst/>
              <a:cxnLst/>
              <a:rect l="l" t="t" r="r" b="b"/>
              <a:pathLst>
                <a:path w="9081149" h="7105759">
                  <a:moveTo>
                    <a:pt x="0" y="0"/>
                  </a:moveTo>
                  <a:lnTo>
                    <a:pt x="9081149" y="0"/>
                  </a:lnTo>
                  <a:lnTo>
                    <a:pt x="9081149" y="7105759"/>
                  </a:lnTo>
                  <a:lnTo>
                    <a:pt x="0" y="7105759"/>
                  </a:lnTo>
                  <a:close/>
                </a:path>
              </a:pathLst>
            </a:custGeom>
            <a:blipFill>
              <a:blip r:embed="rId4"/>
              <a:stretch>
                <a:fillRect t="-29874" b="-29874"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483171" y="1793853"/>
            <a:ext cx="4151814" cy="1305188"/>
            <a:chOff x="-1" y="57149"/>
            <a:chExt cx="5535752" cy="1740251"/>
          </a:xfrm>
        </p:grpSpPr>
        <p:sp>
          <p:nvSpPr>
            <p:cNvPr id="9" name="TextBox 9"/>
            <p:cNvSpPr txBox="1"/>
            <p:nvPr/>
          </p:nvSpPr>
          <p:spPr>
            <a:xfrm>
              <a:off x="-1" y="57149"/>
              <a:ext cx="5535751" cy="5846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00"/>
                </a:lnSpc>
              </a:pPr>
              <a:r>
                <a:rPr lang="en-US" sz="3200" b="1">
                  <a:solidFill>
                    <a:srgbClr val="111111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Pedro Fernandes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82670"/>
              <a:ext cx="5535751" cy="10147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00"/>
                </a:lnSpc>
              </a:pPr>
              <a:r>
                <a:rPr lang="en-US" sz="2400" dirty="0">
                  <a:solidFill>
                    <a:srgbClr val="111111"/>
                  </a:solidFill>
                  <a:latin typeface="Cormorant Garamond Light"/>
                  <a:ea typeface="Cormorant Garamond Light"/>
                  <a:cs typeface="Cormorant Garamond Light"/>
                  <a:sym typeface="Cormorant Garamond Light"/>
                </a:rPr>
                <a:t>Environment and Presentation Engineer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483171" y="4838700"/>
            <a:ext cx="4151813" cy="1348050"/>
            <a:chOff x="0" y="0"/>
            <a:chExt cx="5535751" cy="179740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57150"/>
              <a:ext cx="5535751" cy="5846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00"/>
                </a:lnSpc>
              </a:pPr>
              <a:r>
                <a:rPr lang="en-US" sz="3200" b="1">
                  <a:solidFill>
                    <a:srgbClr val="111111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Eduardo Passos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782670"/>
              <a:ext cx="5535751" cy="10147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00"/>
                </a:lnSpc>
              </a:pPr>
              <a:r>
                <a:rPr lang="en-US" sz="2400" dirty="0">
                  <a:solidFill>
                    <a:srgbClr val="111111"/>
                  </a:solidFill>
                  <a:latin typeface="Cormorant Garamond Light"/>
                  <a:ea typeface="Cormorant Garamond Light"/>
                  <a:cs typeface="Cormorant Garamond Light"/>
                  <a:sym typeface="Cormorant Garamond Light"/>
                </a:rPr>
                <a:t>Communication and Logic Developer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493004" y="8191500"/>
            <a:ext cx="4151813" cy="1304927"/>
            <a:chOff x="0" y="57150"/>
            <a:chExt cx="5535751" cy="1739902"/>
          </a:xfrm>
        </p:grpSpPr>
        <p:sp>
          <p:nvSpPr>
            <p:cNvPr id="15" name="TextBox 15"/>
            <p:cNvSpPr txBox="1"/>
            <p:nvPr/>
          </p:nvSpPr>
          <p:spPr>
            <a:xfrm>
              <a:off x="0" y="57150"/>
              <a:ext cx="5535751" cy="5846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00"/>
                </a:lnSpc>
              </a:pPr>
              <a:r>
                <a:rPr lang="en-US" sz="3200" b="1">
                  <a:solidFill>
                    <a:srgbClr val="111111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Rafael Pacheco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782671"/>
              <a:ext cx="5535751" cy="1014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00"/>
                </a:lnSpc>
              </a:pPr>
              <a:r>
                <a:rPr lang="en-US" sz="2400" dirty="0">
                  <a:solidFill>
                    <a:srgbClr val="111111"/>
                  </a:solidFill>
                  <a:latin typeface="Cormorant Garamond Light"/>
                  <a:ea typeface="Cormorant Garamond Light"/>
                  <a:cs typeface="Cormorant Garamond Light"/>
                  <a:sym typeface="Cormorant Garamond Light"/>
                </a:rPr>
                <a:t>Object Design and Full Stack Debugger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32956" y="1128712"/>
            <a:ext cx="7003686" cy="3408308"/>
            <a:chOff x="0" y="133350"/>
            <a:chExt cx="9338249" cy="4544411"/>
          </a:xfrm>
        </p:grpSpPr>
        <p:sp>
          <p:nvSpPr>
            <p:cNvPr id="18" name="TextBox 18"/>
            <p:cNvSpPr txBox="1"/>
            <p:nvPr/>
          </p:nvSpPr>
          <p:spPr>
            <a:xfrm>
              <a:off x="0" y="3945082"/>
              <a:ext cx="9338249" cy="7326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80"/>
                </a:lnSpc>
              </a:pPr>
              <a:r>
                <a:rPr lang="en-US" sz="3200" b="1" i="1" dirty="0">
                  <a:solidFill>
                    <a:srgbClr val="111111"/>
                  </a:solidFill>
                  <a:latin typeface="Cormorant Garamond Medium Italics"/>
                  <a:ea typeface="Cormorant Garamond Medium Italics"/>
                  <a:cs typeface="Cormorant Garamond Medium Italics"/>
                  <a:sym typeface="Cormorant Garamond Medium Italics"/>
                </a:rPr>
                <a:t>Thank you for your attention!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33350"/>
              <a:ext cx="9338249" cy="37680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200"/>
                </a:lnSpc>
              </a:pPr>
              <a:r>
                <a:rPr lang="en-US" sz="7200">
                  <a:solidFill>
                    <a:srgbClr val="111111"/>
                  </a:solidFill>
                  <a:latin typeface="Cormorant Garamond Light"/>
                  <a:ea typeface="Cormorant Garamond Light"/>
                  <a:cs typeface="Cormorant Garamond Light"/>
                  <a:sym typeface="Cormorant Garamond Light"/>
                </a:rPr>
                <a:t>MEET THE </a:t>
              </a:r>
              <a:r>
                <a:rPr lang="en-US" sz="7200" b="1">
                  <a:solidFill>
                    <a:srgbClr val="111111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POWER-GRID TEAM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38028" y="821767"/>
            <a:ext cx="11811944" cy="1732482"/>
            <a:chOff x="0" y="0"/>
            <a:chExt cx="15749258" cy="2309976"/>
          </a:xfrm>
        </p:grpSpPr>
        <p:sp>
          <p:nvSpPr>
            <p:cNvPr id="3" name="TextBox 3"/>
            <p:cNvSpPr txBox="1"/>
            <p:nvPr/>
          </p:nvSpPr>
          <p:spPr>
            <a:xfrm>
              <a:off x="0" y="133350"/>
              <a:ext cx="15749258" cy="13457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300"/>
                </a:lnSpc>
              </a:pPr>
              <a:r>
                <a:rPr lang="en-US" sz="7300" b="1">
                  <a:solidFill>
                    <a:srgbClr val="111111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THE GAME TO DEVELOP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589378"/>
              <a:ext cx="15749258" cy="7205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598"/>
                </a:lnSpc>
              </a:pPr>
              <a:r>
                <a:rPr lang="en-US" sz="3284" b="1" i="1">
                  <a:solidFill>
                    <a:srgbClr val="111111"/>
                  </a:solidFill>
                  <a:latin typeface="Cormorant Garamond Medium Italics"/>
                  <a:ea typeface="Cormorant Garamond Medium Italics"/>
                  <a:cs typeface="Cormorant Garamond Medium Italics"/>
                  <a:sym typeface="Cormorant Garamond Medium Italics"/>
                </a:rPr>
                <a:t>Transforming a Board Game into a </a:t>
              </a:r>
              <a:r>
                <a:rPr lang="en-US" sz="3284" b="1" i="1">
                  <a:solidFill>
                    <a:srgbClr val="111111"/>
                  </a:solidFill>
                  <a:latin typeface="Cormorant Garamond Bold Italics"/>
                  <a:ea typeface="Cormorant Garamond Bold Italics"/>
                  <a:cs typeface="Cormorant Garamond Bold Italics"/>
                  <a:sym typeface="Cormorant Garamond Bold Italics"/>
                </a:rPr>
                <a:t>MAS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946996" y="3754427"/>
            <a:ext cx="6452771" cy="3948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5"/>
              </a:lnSpc>
            </a:pPr>
            <a:r>
              <a:rPr lang="en-US" sz="2789" b="1">
                <a:solidFill>
                  <a:srgbClr val="11111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In Power Grid, players compete to build up electrical networks from scratch and be the player to power the most cities at the end of the game.</a:t>
            </a:r>
          </a:p>
          <a:p>
            <a:pPr algn="l">
              <a:lnSpc>
                <a:spcPts val="3905"/>
              </a:lnSpc>
            </a:pPr>
            <a:endParaRPr lang="en-US" sz="2789" b="1">
              <a:solidFill>
                <a:srgbClr val="111111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  <a:p>
            <a:pPr marL="0" lvl="0" indent="0" algn="l">
              <a:lnSpc>
                <a:spcPts val="3905"/>
              </a:lnSpc>
            </a:pPr>
            <a:r>
              <a:rPr lang="en-US" sz="2789" b="1">
                <a:solidFill>
                  <a:srgbClr val="11111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Each player represents a company which owns power plants and tries to supply electricity to cities.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88723" y="3754427"/>
            <a:ext cx="6631992" cy="5020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589" b="1" dirty="0">
                <a:solidFill>
                  <a:srgbClr val="11111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The objective of Power Grid is to supply the most cities with power when someone's network gains a predetermined size.</a:t>
            </a:r>
          </a:p>
          <a:p>
            <a:pPr algn="l">
              <a:lnSpc>
                <a:spcPts val="3625"/>
              </a:lnSpc>
            </a:pPr>
            <a:endParaRPr lang="en-US" sz="2589" b="1" dirty="0">
              <a:solidFill>
                <a:srgbClr val="111111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  <a:p>
            <a:pPr algn="l">
              <a:lnSpc>
                <a:spcPts val="3625"/>
              </a:lnSpc>
            </a:pPr>
            <a:r>
              <a:rPr lang="en-US" sz="2589" b="1" dirty="0">
                <a:solidFill>
                  <a:srgbClr val="11111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In this project we planned and created the interactions between the board, and the players, in the different phases of the game.</a:t>
            </a:r>
          </a:p>
          <a:p>
            <a:pPr algn="l">
              <a:lnSpc>
                <a:spcPts val="3625"/>
              </a:lnSpc>
            </a:pPr>
            <a:endParaRPr lang="en-US" sz="2589" b="1" dirty="0">
              <a:solidFill>
                <a:srgbClr val="111111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  <a:p>
            <a:pPr marL="0" lvl="0" indent="0" algn="l">
              <a:lnSpc>
                <a:spcPts val="3625"/>
              </a:lnSpc>
            </a:pPr>
            <a:r>
              <a:rPr lang="en-US" sz="2589" b="1" dirty="0">
                <a:solidFill>
                  <a:srgbClr val="11111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Some rules were simplified, due to the non-impact they would have on the interactions among agents, and the difficulty of programming them efficiently.</a:t>
            </a:r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51520" y="1825536"/>
            <a:ext cx="9131921" cy="6635928"/>
            <a:chOff x="0" y="0"/>
            <a:chExt cx="1392693" cy="10120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92693" cy="1012034"/>
            </a:xfrm>
            <a:custGeom>
              <a:avLst/>
              <a:gdLst/>
              <a:ahLst/>
              <a:cxnLst/>
              <a:rect l="l" t="t" r="r" b="b"/>
              <a:pathLst>
                <a:path w="1392693" h="1012034">
                  <a:moveTo>
                    <a:pt x="1313275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932615"/>
                  </a:lnTo>
                  <a:cubicBezTo>
                    <a:pt x="43699" y="932615"/>
                    <a:pt x="79418" y="967954"/>
                    <a:pt x="79418" y="1012034"/>
                  </a:cubicBezTo>
                  <a:lnTo>
                    <a:pt x="1313275" y="1012034"/>
                  </a:lnTo>
                  <a:cubicBezTo>
                    <a:pt x="1313275" y="968334"/>
                    <a:pt x="1348614" y="932615"/>
                    <a:pt x="1392693" y="932615"/>
                  </a:cubicBezTo>
                  <a:lnTo>
                    <a:pt x="1392693" y="79418"/>
                  </a:lnTo>
                  <a:cubicBezTo>
                    <a:pt x="1348994" y="79418"/>
                    <a:pt x="1313275" y="44079"/>
                    <a:pt x="1313275" y="0"/>
                  </a:cubicBezTo>
                  <a:close/>
                </a:path>
              </a:pathLst>
            </a:custGeom>
            <a:blipFill>
              <a:blip r:embed="rId2"/>
              <a:stretch>
                <a:fillRect l="-4534" r="-4534"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28700" y="985736"/>
            <a:ext cx="7139142" cy="2748691"/>
            <a:chOff x="0" y="0"/>
            <a:chExt cx="9518855" cy="3664922"/>
          </a:xfrm>
        </p:grpSpPr>
        <p:sp>
          <p:nvSpPr>
            <p:cNvPr id="5" name="TextBox 5"/>
            <p:cNvSpPr txBox="1"/>
            <p:nvPr/>
          </p:nvSpPr>
          <p:spPr>
            <a:xfrm>
              <a:off x="0" y="2978190"/>
              <a:ext cx="9518855" cy="6867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24"/>
                </a:lnSpc>
              </a:pPr>
              <a:r>
                <a:rPr lang="en-US" sz="3160" b="1" i="1">
                  <a:solidFill>
                    <a:srgbClr val="111111"/>
                  </a:solidFill>
                  <a:latin typeface="Cormorant Garamond Medium Italics"/>
                  <a:ea typeface="Cormorant Garamond Medium Italics"/>
                  <a:cs typeface="Cormorant Garamond Medium Italics"/>
                  <a:sym typeface="Cormorant Garamond Medium Italics"/>
                </a:rPr>
                <a:t>Summary of the elements of the project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42875"/>
              <a:ext cx="9518855" cy="27916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900"/>
                </a:lnSpc>
              </a:pPr>
              <a:r>
                <a:rPr lang="en-US" sz="7900">
                  <a:solidFill>
                    <a:srgbClr val="111111"/>
                  </a:solidFill>
                  <a:latin typeface="Cormorant Garamond Light"/>
                  <a:ea typeface="Cormorant Garamond Light"/>
                  <a:cs typeface="Cormorant Garamond Light"/>
                  <a:sym typeface="Cormorant Garamond Light"/>
                </a:rPr>
                <a:t>AGENTS AND OBJECTS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4315905"/>
            <a:ext cx="7139142" cy="1328175"/>
            <a:chOff x="0" y="0"/>
            <a:chExt cx="9518855" cy="1770900"/>
          </a:xfrm>
        </p:grpSpPr>
        <p:sp>
          <p:nvSpPr>
            <p:cNvPr id="8" name="TextBox 8"/>
            <p:cNvSpPr txBox="1"/>
            <p:nvPr/>
          </p:nvSpPr>
          <p:spPr>
            <a:xfrm>
              <a:off x="0" y="66675"/>
              <a:ext cx="9518855" cy="573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60"/>
                </a:lnSpc>
              </a:pPr>
              <a:r>
                <a:rPr lang="en-US" sz="3160" b="1">
                  <a:solidFill>
                    <a:srgbClr val="111111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Game Manager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781316"/>
              <a:ext cx="9518855" cy="989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62"/>
                </a:lnSpc>
              </a:pPr>
              <a:r>
                <a:rPr lang="en-US" sz="2370">
                  <a:solidFill>
                    <a:srgbClr val="111111"/>
                  </a:solidFill>
                  <a:latin typeface="Cormorant Garamond Light"/>
                  <a:ea typeface="Cormorant Garamond Light"/>
                  <a:cs typeface="Cormorant Garamond Light"/>
                  <a:sym typeface="Cormorant Garamond Light"/>
                </a:rPr>
                <a:t>This agent sends messages to all players, informing the game phase, and what actions to make.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7548482"/>
            <a:ext cx="7139142" cy="1328175"/>
            <a:chOff x="0" y="0"/>
            <a:chExt cx="9518855" cy="177090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66675"/>
              <a:ext cx="9518855" cy="573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60"/>
                </a:lnSpc>
              </a:pPr>
              <a:r>
                <a:rPr lang="en-US" sz="3160" b="1">
                  <a:solidFill>
                    <a:srgbClr val="111111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Environment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781316"/>
              <a:ext cx="9518855" cy="989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62"/>
                </a:lnSpc>
              </a:pPr>
              <a:r>
                <a:rPr lang="en-US" sz="2370">
                  <a:solidFill>
                    <a:srgbClr val="111111"/>
                  </a:solidFill>
                  <a:latin typeface="Cormorant Garamond Light"/>
                  <a:ea typeface="Cormorant Garamond Light"/>
                  <a:cs typeface="Cormorant Garamond Light"/>
                  <a:sym typeface="Cormorant Garamond Light"/>
                </a:rPr>
                <a:t>Holds all the information of the board, including the player inventories, power plant market, and resources available.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5934558"/>
            <a:ext cx="7139142" cy="1328175"/>
            <a:chOff x="0" y="0"/>
            <a:chExt cx="9518855" cy="1770900"/>
          </a:xfrm>
        </p:grpSpPr>
        <p:sp>
          <p:nvSpPr>
            <p:cNvPr id="14" name="TextBox 14"/>
            <p:cNvSpPr txBox="1"/>
            <p:nvPr/>
          </p:nvSpPr>
          <p:spPr>
            <a:xfrm>
              <a:off x="0" y="66675"/>
              <a:ext cx="9518855" cy="573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60"/>
                </a:lnSpc>
              </a:pPr>
              <a:r>
                <a:rPr lang="en-US" sz="3160" b="1">
                  <a:solidFill>
                    <a:srgbClr val="111111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Player Agents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781316"/>
              <a:ext cx="9518855" cy="989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62"/>
                </a:lnSpc>
              </a:pPr>
              <a:r>
                <a:rPr lang="en-US" sz="2370">
                  <a:solidFill>
                    <a:srgbClr val="111111"/>
                  </a:solidFill>
                  <a:latin typeface="Cormorant Garamond Light"/>
                  <a:ea typeface="Cormorant Garamond Light"/>
                  <a:cs typeface="Cormorant Garamond Light"/>
                  <a:sym typeface="Cormorant Garamond Light"/>
                </a:rPr>
                <a:t>They act and make decisions given the messages by the manager and the other player agents.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7015072" cy="8105559"/>
            <a:chOff x="0" y="0"/>
            <a:chExt cx="9353429" cy="108074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353429" cy="10807412"/>
            </a:xfrm>
            <a:custGeom>
              <a:avLst/>
              <a:gdLst/>
              <a:ahLst/>
              <a:cxnLst/>
              <a:rect l="l" t="t" r="r" b="b"/>
              <a:pathLst>
                <a:path w="9353429" h="10807412">
                  <a:moveTo>
                    <a:pt x="0" y="0"/>
                  </a:moveTo>
                  <a:lnTo>
                    <a:pt x="9353429" y="0"/>
                  </a:lnTo>
                  <a:lnTo>
                    <a:pt x="9353429" y="10807412"/>
                  </a:lnTo>
                  <a:lnTo>
                    <a:pt x="0" y="10807412"/>
                  </a:lnTo>
                  <a:close/>
                </a:path>
              </a:pathLst>
            </a:custGeom>
            <a:blipFill>
              <a:blip r:embed="rId2"/>
              <a:stretch>
                <a:fillRect l="-4794" r="-4794"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8762881" y="1162050"/>
            <a:ext cx="7746589" cy="838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99"/>
              </a:lnSpc>
            </a:pPr>
            <a:r>
              <a:rPr lang="en-US" sz="6399">
                <a:solidFill>
                  <a:srgbClr val="111111"/>
                </a:solidFill>
                <a:latin typeface="Cormorant Garamond Light"/>
                <a:ea typeface="Cormorant Garamond Light"/>
                <a:cs typeface="Cormorant Garamond Light"/>
                <a:sym typeface="Cormorant Garamond Light"/>
              </a:rPr>
              <a:t>GAME MANAGER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833832" y="2406795"/>
            <a:ext cx="8246886" cy="6851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53"/>
              </a:lnSpc>
            </a:pPr>
            <a:r>
              <a:rPr lang="en-US" sz="2522" dirty="0">
                <a:solidFill>
                  <a:srgbClr val="111111"/>
                </a:solidFill>
                <a:latin typeface="Cormorant Garamond Light"/>
                <a:ea typeface="Cormorant Garamond Light"/>
                <a:cs typeface="Cormorant Garamond Light"/>
                <a:sym typeface="Cormorant Garamond Light"/>
              </a:rPr>
              <a:t>    The </a:t>
            </a:r>
            <a:r>
              <a:rPr lang="en-US" sz="2522" b="1" dirty="0">
                <a:solidFill>
                  <a:srgbClr val="111111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Game Manager Agent</a:t>
            </a:r>
            <a:r>
              <a:rPr lang="en-US" sz="2522" dirty="0">
                <a:solidFill>
                  <a:srgbClr val="11111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, is essential to conduct the game flow and ensure that the player’s actions take time in their respective moment.</a:t>
            </a:r>
          </a:p>
          <a:p>
            <a:pPr algn="just">
              <a:lnSpc>
                <a:spcPts val="3153"/>
              </a:lnSpc>
            </a:pPr>
            <a:endParaRPr lang="en-US" sz="2522" dirty="0">
              <a:solidFill>
                <a:srgbClr val="111111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  <a:p>
            <a:pPr algn="just">
              <a:lnSpc>
                <a:spcPts val="3153"/>
              </a:lnSpc>
            </a:pPr>
            <a:r>
              <a:rPr lang="en-US" sz="2522" dirty="0">
                <a:solidFill>
                  <a:srgbClr val="11111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   This is a </a:t>
            </a:r>
            <a:r>
              <a:rPr lang="en-US" sz="2522" b="1" dirty="0">
                <a:solidFill>
                  <a:srgbClr val="111111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Simple Reflex Agent</a:t>
            </a:r>
            <a:r>
              <a:rPr lang="en-US" sz="2522" dirty="0">
                <a:solidFill>
                  <a:srgbClr val="11111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, meaning it </a:t>
            </a:r>
            <a:r>
              <a:rPr lang="en-US" sz="2522" b="1" dirty="0">
                <a:solidFill>
                  <a:srgbClr val="111111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does not exhibit intelligence</a:t>
            </a:r>
            <a:r>
              <a:rPr lang="en-US" sz="2522" dirty="0">
                <a:solidFill>
                  <a:srgbClr val="11111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or complex decision-making.</a:t>
            </a:r>
          </a:p>
          <a:p>
            <a:pPr algn="just">
              <a:lnSpc>
                <a:spcPts val="3153"/>
              </a:lnSpc>
            </a:pPr>
            <a:endParaRPr lang="en-US" sz="2522" dirty="0">
              <a:solidFill>
                <a:srgbClr val="111111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  <a:p>
            <a:pPr algn="just">
              <a:lnSpc>
                <a:spcPts val="3153"/>
              </a:lnSpc>
            </a:pPr>
            <a:r>
              <a:rPr lang="en-US" sz="2522" dirty="0">
                <a:solidFill>
                  <a:srgbClr val="11111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   Its actions are purely reactive and dictated by the current game phase and sub-phase, which is based on a fixed sequence. </a:t>
            </a:r>
            <a:r>
              <a:rPr lang="en-US" sz="2522" b="1" dirty="0">
                <a:solidFill>
                  <a:srgbClr val="111111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It does not adapt its behavior</a:t>
            </a:r>
            <a:r>
              <a:rPr lang="en-US" sz="2522" dirty="0">
                <a:solidFill>
                  <a:srgbClr val="11111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or decisions based on external factors.</a:t>
            </a:r>
          </a:p>
          <a:p>
            <a:pPr algn="just">
              <a:lnSpc>
                <a:spcPts val="3153"/>
              </a:lnSpc>
            </a:pPr>
            <a:endParaRPr lang="en-US" sz="2522" dirty="0">
              <a:solidFill>
                <a:srgbClr val="111111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  <a:p>
            <a:pPr algn="just">
              <a:lnSpc>
                <a:spcPts val="3153"/>
              </a:lnSpc>
            </a:pPr>
            <a:r>
              <a:rPr lang="en-US" sz="2522" dirty="0">
                <a:solidFill>
                  <a:srgbClr val="11111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It is responsible for the following:</a:t>
            </a:r>
          </a:p>
          <a:p>
            <a:pPr marL="544688" lvl="1" indent="-272344" algn="just">
              <a:lnSpc>
                <a:spcPts val="3153"/>
              </a:lnSpc>
              <a:buFont typeface="Arial"/>
              <a:buChar char="•"/>
            </a:pPr>
            <a:r>
              <a:rPr lang="en-US" sz="2522" dirty="0">
                <a:solidFill>
                  <a:srgbClr val="11111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Manage the game flow,</a:t>
            </a:r>
          </a:p>
          <a:p>
            <a:pPr marL="544688" lvl="1" indent="-272344" algn="just">
              <a:lnSpc>
                <a:spcPts val="3153"/>
              </a:lnSpc>
              <a:buFont typeface="Arial"/>
              <a:buChar char="•"/>
            </a:pPr>
            <a:r>
              <a:rPr lang="en-US" sz="2522" dirty="0">
                <a:solidFill>
                  <a:srgbClr val="11111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Conduct the auction on phase II,</a:t>
            </a:r>
          </a:p>
          <a:p>
            <a:pPr marL="544688" lvl="1" indent="-272344" algn="just">
              <a:lnSpc>
                <a:spcPts val="3153"/>
              </a:lnSpc>
              <a:buFont typeface="Arial"/>
              <a:buChar char="•"/>
            </a:pPr>
            <a:r>
              <a:rPr lang="en-US" sz="2522" dirty="0">
                <a:solidFill>
                  <a:srgbClr val="11111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Manages the environment maintenance along the way, at the end of phase V. </a:t>
            </a:r>
          </a:p>
          <a:p>
            <a:pPr algn="just">
              <a:lnSpc>
                <a:spcPts val="3153"/>
              </a:lnSpc>
              <a:spcBef>
                <a:spcPct val="0"/>
              </a:spcBef>
            </a:pPr>
            <a:endParaRPr lang="en-US" sz="2522" dirty="0">
              <a:solidFill>
                <a:srgbClr val="111111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31173" y="1743187"/>
            <a:ext cx="6996246" cy="6791689"/>
            <a:chOff x="0" y="0"/>
            <a:chExt cx="11132918" cy="108074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32918" cy="10807412"/>
            </a:xfrm>
            <a:custGeom>
              <a:avLst/>
              <a:gdLst/>
              <a:ahLst/>
              <a:cxnLst/>
              <a:rect l="l" t="t" r="r" b="b"/>
              <a:pathLst>
                <a:path w="11132918" h="10807412">
                  <a:moveTo>
                    <a:pt x="0" y="0"/>
                  </a:moveTo>
                  <a:lnTo>
                    <a:pt x="11132918" y="0"/>
                  </a:lnTo>
                  <a:lnTo>
                    <a:pt x="11132918" y="10807412"/>
                  </a:lnTo>
                  <a:lnTo>
                    <a:pt x="0" y="10807412"/>
                  </a:lnTo>
                  <a:close/>
                </a:path>
              </a:pathLst>
            </a:custGeom>
            <a:blipFill>
              <a:blip r:embed="rId2"/>
              <a:stretch>
                <a:fillRect l="-942" r="-942"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774887" y="1162050"/>
            <a:ext cx="7746589" cy="838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99"/>
              </a:lnSpc>
            </a:pPr>
            <a:r>
              <a:rPr lang="en-US" sz="6399">
                <a:solidFill>
                  <a:srgbClr val="111111"/>
                </a:solidFill>
                <a:latin typeface="Cormorant Garamond Light"/>
                <a:ea typeface="Cormorant Garamond Light"/>
                <a:cs typeface="Cormorant Garamond Light"/>
                <a:sym typeface="Cormorant Garamond Light"/>
              </a:rPr>
              <a:t>PLAYER AGENT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340315"/>
            <a:ext cx="8246886" cy="7786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53"/>
              </a:lnSpc>
            </a:pPr>
            <a:r>
              <a:rPr lang="en-US" sz="2522" dirty="0">
                <a:solidFill>
                  <a:srgbClr val="111111"/>
                </a:solidFill>
                <a:latin typeface="Cormorant Garamond Light"/>
                <a:ea typeface="Cormorant Garamond Light"/>
                <a:cs typeface="Cormorant Garamond Light"/>
                <a:sym typeface="Cormorant Garamond Light"/>
              </a:rPr>
              <a:t>     Each </a:t>
            </a:r>
            <a:r>
              <a:rPr lang="en-US" sz="2522" b="1" dirty="0">
                <a:solidFill>
                  <a:srgbClr val="111111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Player Agent </a:t>
            </a:r>
            <a:r>
              <a:rPr lang="en-US" sz="2522" dirty="0">
                <a:solidFill>
                  <a:srgbClr val="11111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simulates the normal behavior of a person who’s playing the game.  Given the order established by the manager, it makes decisions taking in consideration the current board state.</a:t>
            </a:r>
          </a:p>
          <a:p>
            <a:pPr algn="just">
              <a:lnSpc>
                <a:spcPts val="3153"/>
              </a:lnSpc>
            </a:pPr>
            <a:endParaRPr lang="en-US" sz="2522" dirty="0">
              <a:solidFill>
                <a:srgbClr val="111111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  <a:p>
            <a:pPr algn="just">
              <a:lnSpc>
                <a:spcPts val="3153"/>
              </a:lnSpc>
            </a:pPr>
            <a:r>
              <a:rPr lang="en-US" sz="2522" dirty="0">
                <a:solidFill>
                  <a:srgbClr val="11111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    This is a </a:t>
            </a:r>
            <a:r>
              <a:rPr lang="en-US" sz="2522" b="1" dirty="0">
                <a:solidFill>
                  <a:srgbClr val="111111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Model-based Reflex Agent</a:t>
            </a:r>
            <a:r>
              <a:rPr lang="en-US" sz="2522" dirty="0">
                <a:solidFill>
                  <a:srgbClr val="11111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, meaning it is </a:t>
            </a:r>
            <a:r>
              <a:rPr lang="en-US" sz="2522" b="1" dirty="0">
                <a:solidFill>
                  <a:srgbClr val="111111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still rigid </a:t>
            </a:r>
            <a:r>
              <a:rPr lang="en-US" sz="2522" dirty="0">
                <a:solidFill>
                  <a:srgbClr val="11111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as their decisions are encoded into rules. However, the decisions vary considering the state of the environment and the phase of the game, as well as its own inventory.</a:t>
            </a:r>
          </a:p>
          <a:p>
            <a:pPr algn="just">
              <a:lnSpc>
                <a:spcPts val="3153"/>
              </a:lnSpc>
            </a:pPr>
            <a:endParaRPr lang="en-US" sz="2522" dirty="0">
              <a:solidFill>
                <a:srgbClr val="111111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  <a:p>
            <a:pPr algn="just">
              <a:lnSpc>
                <a:spcPts val="3153"/>
              </a:lnSpc>
            </a:pPr>
            <a:r>
              <a:rPr lang="en-US" sz="2522" dirty="0">
                <a:solidFill>
                  <a:srgbClr val="11111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    It is responsible for the following:</a:t>
            </a:r>
          </a:p>
          <a:p>
            <a:pPr marL="544688" lvl="1" indent="-272344" algn="just">
              <a:lnSpc>
                <a:spcPts val="3153"/>
              </a:lnSpc>
              <a:buFont typeface="Arial"/>
              <a:buChar char="•"/>
            </a:pPr>
            <a:r>
              <a:rPr lang="en-US" sz="2522" dirty="0">
                <a:solidFill>
                  <a:srgbClr val="11111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Make decisions to the play-making,</a:t>
            </a:r>
          </a:p>
          <a:p>
            <a:pPr marL="544688" lvl="1" indent="-272344" algn="just">
              <a:lnSpc>
                <a:spcPts val="3153"/>
              </a:lnSpc>
              <a:buFont typeface="Arial"/>
              <a:buChar char="•"/>
            </a:pPr>
            <a:r>
              <a:rPr lang="en-US" sz="2522" dirty="0">
                <a:solidFill>
                  <a:srgbClr val="11111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Retrieve the state and change the environment, by buying cities and power plants, and also manage resources.</a:t>
            </a:r>
          </a:p>
          <a:p>
            <a:pPr algn="just">
              <a:lnSpc>
                <a:spcPts val="3153"/>
              </a:lnSpc>
            </a:pPr>
            <a:endParaRPr lang="en-US" sz="2522" dirty="0">
              <a:solidFill>
                <a:srgbClr val="111111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  <a:p>
            <a:pPr algn="just">
              <a:lnSpc>
                <a:spcPts val="3153"/>
              </a:lnSpc>
            </a:pPr>
            <a:r>
              <a:rPr lang="en-US" sz="2522" dirty="0">
                <a:solidFill>
                  <a:srgbClr val="11111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    Each agent has access to the environment and their inventory, as seen in the right.</a:t>
            </a:r>
          </a:p>
          <a:p>
            <a:pPr algn="just">
              <a:lnSpc>
                <a:spcPts val="3153"/>
              </a:lnSpc>
            </a:pPr>
            <a:endParaRPr lang="en-US" sz="2522" dirty="0">
              <a:solidFill>
                <a:srgbClr val="111111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  <a:p>
            <a:pPr algn="just">
              <a:lnSpc>
                <a:spcPts val="3153"/>
              </a:lnSpc>
              <a:spcBef>
                <a:spcPct val="0"/>
              </a:spcBef>
            </a:pPr>
            <a:endParaRPr lang="en-US" sz="2522" dirty="0">
              <a:solidFill>
                <a:srgbClr val="111111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73547" y="1058513"/>
            <a:ext cx="7344916" cy="4084987"/>
            <a:chOff x="0" y="0"/>
            <a:chExt cx="10785632" cy="59985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785632" cy="5998594"/>
            </a:xfrm>
            <a:custGeom>
              <a:avLst/>
              <a:gdLst/>
              <a:ahLst/>
              <a:cxnLst/>
              <a:rect l="l" t="t" r="r" b="b"/>
              <a:pathLst>
                <a:path w="10785632" h="5998594">
                  <a:moveTo>
                    <a:pt x="0" y="0"/>
                  </a:moveTo>
                  <a:lnTo>
                    <a:pt x="10785632" y="0"/>
                  </a:lnTo>
                  <a:lnTo>
                    <a:pt x="10785632" y="5998594"/>
                  </a:lnTo>
                  <a:lnTo>
                    <a:pt x="0" y="5998594"/>
                  </a:lnTo>
                  <a:close/>
                </a:path>
              </a:pathLst>
            </a:custGeom>
            <a:blipFill>
              <a:blip r:embed="rId2"/>
              <a:stretch>
                <a:fillRect t="-15458" b="-14223"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774887" y="1162050"/>
            <a:ext cx="7746589" cy="838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99"/>
              </a:lnSpc>
            </a:pPr>
            <a:r>
              <a:rPr lang="en-US" sz="6399">
                <a:solidFill>
                  <a:srgbClr val="111111"/>
                </a:solidFill>
                <a:latin typeface="Cormorant Garamond Light"/>
                <a:ea typeface="Cormorant Garamond Light"/>
                <a:cs typeface="Cormorant Garamond Light"/>
                <a:sym typeface="Cormorant Garamond Light"/>
              </a:rPr>
              <a:t>ENVIRONMENT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0600" y="2340315"/>
            <a:ext cx="8530876" cy="61449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153"/>
              </a:lnSpc>
            </a:pPr>
            <a:r>
              <a:rPr lang="en-US" sz="2522" dirty="0">
                <a:solidFill>
                  <a:srgbClr val="111111"/>
                </a:solidFill>
                <a:latin typeface="Cormorant Garamond Light"/>
                <a:ea typeface="Cormorant Garamond Light"/>
                <a:cs typeface="Cormorant Garamond Light"/>
                <a:sym typeface="Cormorant Garamond Light"/>
              </a:rPr>
              <a:t>  The environment contains a representation of all the information visible on the board. </a:t>
            </a:r>
          </a:p>
          <a:p>
            <a:pPr algn="just">
              <a:lnSpc>
                <a:spcPts val="3153"/>
              </a:lnSpc>
            </a:pPr>
            <a:endParaRPr lang="en-US" sz="2522" dirty="0">
              <a:solidFill>
                <a:srgbClr val="111111"/>
              </a:solidFill>
              <a:latin typeface="Cormorant Garamond Light"/>
              <a:ea typeface="Cormorant Garamond Light"/>
              <a:cs typeface="Cormorant Garamond Light"/>
              <a:sym typeface="Cormorant Garamond Light"/>
            </a:endParaRPr>
          </a:p>
          <a:p>
            <a:pPr algn="just">
              <a:lnSpc>
                <a:spcPts val="3153"/>
              </a:lnSpc>
            </a:pPr>
            <a:r>
              <a:rPr lang="en-US" sz="2522" dirty="0">
                <a:solidFill>
                  <a:srgbClr val="111111"/>
                </a:solidFill>
                <a:latin typeface="Cormorant Garamond Light"/>
                <a:ea typeface="Cormorant Garamond Light"/>
                <a:cs typeface="Cormorant Garamond Light"/>
                <a:sym typeface="Cormorant Garamond Light"/>
              </a:rPr>
              <a:t>     </a:t>
            </a:r>
            <a:r>
              <a:rPr lang="en-US" sz="2522" b="1" dirty="0">
                <a:solidFill>
                  <a:srgbClr val="111111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It is not an agent,</a:t>
            </a:r>
            <a:r>
              <a:rPr lang="en-US" sz="2522" dirty="0">
                <a:solidFill>
                  <a:srgbClr val="11111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since it only holds different objects of the board. Just like in real life, a board doesn’t talk.</a:t>
            </a:r>
          </a:p>
          <a:p>
            <a:pPr algn="just">
              <a:lnSpc>
                <a:spcPts val="3153"/>
              </a:lnSpc>
            </a:pPr>
            <a:r>
              <a:rPr lang="en-US" sz="2522" dirty="0">
                <a:solidFill>
                  <a:srgbClr val="11111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 </a:t>
            </a:r>
          </a:p>
          <a:p>
            <a:pPr algn="just">
              <a:lnSpc>
                <a:spcPts val="3153"/>
              </a:lnSpc>
            </a:pPr>
            <a:r>
              <a:rPr lang="en-US" sz="2522" dirty="0">
                <a:solidFill>
                  <a:srgbClr val="11111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    The environment contains different objects:</a:t>
            </a:r>
          </a:p>
          <a:p>
            <a:pPr marL="544688" lvl="1" indent="-272344" algn="just">
              <a:lnSpc>
                <a:spcPts val="3153"/>
              </a:lnSpc>
              <a:buFont typeface="Arial"/>
              <a:buChar char="•"/>
            </a:pPr>
            <a:r>
              <a:rPr lang="en-US" sz="2522" dirty="0">
                <a:solidFill>
                  <a:srgbClr val="11111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I) </a:t>
            </a:r>
            <a:r>
              <a:rPr lang="en-US" sz="2522" b="1" dirty="0">
                <a:solidFill>
                  <a:srgbClr val="111111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Map Graph</a:t>
            </a:r>
            <a:r>
              <a:rPr lang="en-US" sz="2522" dirty="0">
                <a:solidFill>
                  <a:srgbClr val="11111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of the US version of the map, with all the edges and vertices of the original map</a:t>
            </a:r>
          </a:p>
          <a:p>
            <a:pPr marL="544688" lvl="1" indent="-272344" algn="just">
              <a:lnSpc>
                <a:spcPts val="3153"/>
              </a:lnSpc>
              <a:buFont typeface="Arial"/>
              <a:buChar char="•"/>
            </a:pPr>
            <a:r>
              <a:rPr lang="en-US" sz="2522" dirty="0">
                <a:solidFill>
                  <a:srgbClr val="11111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II) The </a:t>
            </a:r>
            <a:r>
              <a:rPr lang="en-US" sz="2522" b="1" dirty="0">
                <a:solidFill>
                  <a:srgbClr val="11111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i</a:t>
            </a:r>
            <a:r>
              <a:rPr lang="en-US" sz="2522" b="1" dirty="0">
                <a:solidFill>
                  <a:srgbClr val="111111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nventory of all players</a:t>
            </a:r>
            <a:r>
              <a:rPr lang="en-US" sz="2522" dirty="0">
                <a:solidFill>
                  <a:srgbClr val="11111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, since it is public and a part of the board* </a:t>
            </a:r>
          </a:p>
          <a:p>
            <a:pPr marL="544688" lvl="1" indent="-272344" algn="just">
              <a:lnSpc>
                <a:spcPts val="3153"/>
              </a:lnSpc>
              <a:buFont typeface="Arial"/>
              <a:buChar char="•"/>
            </a:pPr>
            <a:r>
              <a:rPr lang="en-US" sz="2522" dirty="0">
                <a:solidFill>
                  <a:srgbClr val="11111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III) The current and future </a:t>
            </a:r>
            <a:r>
              <a:rPr lang="en-US" sz="2522" b="1" dirty="0">
                <a:solidFill>
                  <a:srgbClr val="111111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Power Plant Market</a:t>
            </a:r>
            <a:r>
              <a:rPr lang="en-US" sz="2522" dirty="0">
                <a:solidFill>
                  <a:srgbClr val="11111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, which is an object by itself.</a:t>
            </a:r>
          </a:p>
          <a:p>
            <a:pPr marL="544688" lvl="1" indent="-272344" algn="just">
              <a:lnSpc>
                <a:spcPts val="3153"/>
              </a:lnSpc>
              <a:buFont typeface="Arial"/>
              <a:buChar char="•"/>
            </a:pPr>
            <a:r>
              <a:rPr lang="en-US" sz="2522" dirty="0">
                <a:solidFill>
                  <a:srgbClr val="11111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IV) Houses, </a:t>
            </a:r>
            <a:r>
              <a:rPr lang="en-US" sz="2522" dirty="0" err="1">
                <a:solidFill>
                  <a:srgbClr val="11111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Elektro</a:t>
            </a:r>
            <a:r>
              <a:rPr lang="en-US" sz="2522" dirty="0">
                <a:solidFill>
                  <a:srgbClr val="11111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(Game Currency), Pieces and Power Plant Cards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490763" y="5602025"/>
            <a:ext cx="4510484" cy="3277650"/>
            <a:chOff x="0" y="0"/>
            <a:chExt cx="1392693" cy="10120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92693" cy="1012034"/>
            </a:xfrm>
            <a:custGeom>
              <a:avLst/>
              <a:gdLst/>
              <a:ahLst/>
              <a:cxnLst/>
              <a:rect l="l" t="t" r="r" b="b"/>
              <a:pathLst>
                <a:path w="1392693" h="1012034">
                  <a:moveTo>
                    <a:pt x="1313275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932615"/>
                  </a:lnTo>
                  <a:cubicBezTo>
                    <a:pt x="43699" y="932615"/>
                    <a:pt x="79418" y="967954"/>
                    <a:pt x="79418" y="1012034"/>
                  </a:cubicBezTo>
                  <a:lnTo>
                    <a:pt x="1313275" y="1012034"/>
                  </a:lnTo>
                  <a:cubicBezTo>
                    <a:pt x="1313275" y="968334"/>
                    <a:pt x="1348614" y="932615"/>
                    <a:pt x="1392693" y="932615"/>
                  </a:cubicBezTo>
                  <a:lnTo>
                    <a:pt x="1392693" y="79418"/>
                  </a:lnTo>
                  <a:cubicBezTo>
                    <a:pt x="1348994" y="79418"/>
                    <a:pt x="1313275" y="44079"/>
                    <a:pt x="1313275" y="0"/>
                  </a:cubicBezTo>
                  <a:close/>
                </a:path>
              </a:pathLst>
            </a:custGeom>
            <a:blipFill>
              <a:blip r:embed="rId3"/>
              <a:stretch>
                <a:fillRect l="-5469" t="-108554" r="-128737" b="-6178"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13905E79-212E-46BF-35F1-8F02B2B0D15E}"/>
              </a:ext>
            </a:extLst>
          </p:cNvPr>
          <p:cNvSpPr txBox="1"/>
          <p:nvPr/>
        </p:nvSpPr>
        <p:spPr>
          <a:xfrm>
            <a:off x="457200" y="9410700"/>
            <a:ext cx="98588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latin typeface="Cormorant Garamond" panose="020B0604020202020204" charset="0"/>
              </a:rPr>
              <a:t>* </a:t>
            </a:r>
            <a:r>
              <a:rPr lang="en-US" sz="1800" dirty="0">
                <a:solidFill>
                  <a:srgbClr val="11111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Each player can modify their own inventory but is limited to viewing the inventories of other players</a:t>
            </a:r>
          </a:p>
          <a:p>
            <a:endParaRPr lang="pt-PT" dirty="0">
              <a:latin typeface="Cormorant Garamond" panose="020B0604020202020204" charset="0"/>
            </a:endParaRP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04857" y="2813332"/>
            <a:ext cx="7339143" cy="5294952"/>
          </a:xfrm>
          <a:custGeom>
            <a:avLst/>
            <a:gdLst/>
            <a:ahLst/>
            <a:cxnLst/>
            <a:rect l="l" t="t" r="r" b="b"/>
            <a:pathLst>
              <a:path w="7339143" h="5294952">
                <a:moveTo>
                  <a:pt x="0" y="0"/>
                </a:moveTo>
                <a:lnTo>
                  <a:pt x="7339143" y="0"/>
                </a:lnTo>
                <a:lnTo>
                  <a:pt x="7339143" y="5294953"/>
                </a:lnTo>
                <a:lnTo>
                  <a:pt x="0" y="52949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3" name="TextBox 3"/>
          <p:cNvSpPr txBox="1"/>
          <p:nvPr/>
        </p:nvSpPr>
        <p:spPr>
          <a:xfrm>
            <a:off x="1028700" y="1162050"/>
            <a:ext cx="15989748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50"/>
              </a:lnSpc>
            </a:pPr>
            <a:r>
              <a:rPr lang="en-US" sz="6750" dirty="0">
                <a:solidFill>
                  <a:srgbClr val="111111"/>
                </a:solidFill>
                <a:latin typeface="Cormorant Garamond Light"/>
                <a:ea typeface="Cormorant Garamond Light"/>
                <a:cs typeface="Cormorant Garamond Light"/>
                <a:sym typeface="Cormorant Garamond Light"/>
              </a:rPr>
              <a:t>EXPERIMENTATION - ROBUSTNESS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704485" y="2870482"/>
            <a:ext cx="7554815" cy="5758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14"/>
              </a:lnSpc>
            </a:pPr>
            <a:r>
              <a:rPr lang="en-US" sz="2814" dirty="0">
                <a:solidFill>
                  <a:srgbClr val="11111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 This project, which follows the flow outlined on the left, allowed for the evaluation of:</a:t>
            </a:r>
          </a:p>
          <a:p>
            <a:pPr algn="just">
              <a:lnSpc>
                <a:spcPts val="2814"/>
              </a:lnSpc>
            </a:pPr>
            <a:endParaRPr lang="en-US" sz="2814" dirty="0">
              <a:solidFill>
                <a:srgbClr val="111111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  <a:p>
            <a:pPr marL="607726" lvl="1" indent="-303863" algn="just">
              <a:lnSpc>
                <a:spcPts val="2814"/>
              </a:lnSpc>
              <a:buFont typeface="Arial"/>
              <a:buChar char="•"/>
            </a:pPr>
            <a:r>
              <a:rPr lang="en-US" sz="2814" dirty="0">
                <a:solidFill>
                  <a:srgbClr val="11111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The strategic effectiveness of player agents, which was adapted throughout the development,</a:t>
            </a:r>
          </a:p>
          <a:p>
            <a:pPr algn="just">
              <a:lnSpc>
                <a:spcPts val="2814"/>
              </a:lnSpc>
            </a:pPr>
            <a:endParaRPr lang="en-US" sz="2814" dirty="0">
              <a:solidFill>
                <a:srgbClr val="111111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  <a:p>
            <a:pPr marL="607726" lvl="1" indent="-303863" algn="just">
              <a:lnSpc>
                <a:spcPts val="2814"/>
              </a:lnSpc>
              <a:buFont typeface="Arial"/>
              <a:buChar char="•"/>
            </a:pPr>
            <a:r>
              <a:rPr lang="en-US" sz="2814" dirty="0">
                <a:solidFill>
                  <a:srgbClr val="11111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The efficiency of the game management, centralized on the ‘Manager’ agent,</a:t>
            </a:r>
          </a:p>
          <a:p>
            <a:pPr algn="just">
              <a:lnSpc>
                <a:spcPts val="2814"/>
              </a:lnSpc>
            </a:pPr>
            <a:endParaRPr lang="en-US" sz="2814" dirty="0">
              <a:solidFill>
                <a:srgbClr val="111111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  <a:p>
            <a:pPr marL="607726" lvl="1" indent="-303863" algn="just">
              <a:lnSpc>
                <a:spcPts val="2814"/>
              </a:lnSpc>
              <a:buFont typeface="Arial"/>
              <a:buChar char="•"/>
            </a:pPr>
            <a:r>
              <a:rPr lang="en-US" sz="2814" dirty="0">
                <a:solidFill>
                  <a:srgbClr val="11111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The system’s ability to deal with a multitude of conditions and special cases.</a:t>
            </a:r>
          </a:p>
          <a:p>
            <a:pPr algn="just">
              <a:lnSpc>
                <a:spcPts val="2814"/>
              </a:lnSpc>
            </a:pPr>
            <a:endParaRPr lang="en-US" sz="2814" dirty="0">
              <a:solidFill>
                <a:srgbClr val="111111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  <a:p>
            <a:pPr algn="just">
              <a:lnSpc>
                <a:spcPts val="2814"/>
              </a:lnSpc>
            </a:pPr>
            <a:r>
              <a:rPr lang="en-US" sz="2814" dirty="0">
                <a:solidFill>
                  <a:srgbClr val="11111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   The latter is arguably the most important part, which is to </a:t>
            </a:r>
            <a:r>
              <a:rPr lang="en-US" sz="2814" b="1" dirty="0">
                <a:solidFill>
                  <a:srgbClr val="111111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guarantee that the dynamic interaction</a:t>
            </a:r>
            <a:r>
              <a:rPr lang="en-US" sz="2814" dirty="0">
                <a:solidFill>
                  <a:srgbClr val="11111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of the three elements does not break any of the rules throughout the game experience.</a:t>
            </a: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62050"/>
            <a:ext cx="15989748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50"/>
              </a:lnSpc>
            </a:pPr>
            <a:r>
              <a:rPr lang="en-US" sz="6750" dirty="0">
                <a:solidFill>
                  <a:srgbClr val="111111"/>
                </a:solidFill>
                <a:latin typeface="Cormorant Garamond Light"/>
                <a:ea typeface="Cormorant Garamond Light"/>
                <a:cs typeface="Cormorant Garamond Light"/>
                <a:sym typeface="Cormorant Garamond Light"/>
              </a:rPr>
              <a:t>EXPERIMENTATION - CONFIGURATION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960456"/>
            <a:ext cx="15989748" cy="4680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14"/>
              </a:lnSpc>
            </a:pPr>
            <a:r>
              <a:rPr lang="en-US" sz="2814" dirty="0">
                <a:solidFill>
                  <a:srgbClr val="11111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We designed our MAS with the goal of making its components easily configurable and customizable:</a:t>
            </a:r>
          </a:p>
          <a:p>
            <a:pPr algn="just">
              <a:lnSpc>
                <a:spcPts val="2814"/>
              </a:lnSpc>
            </a:pPr>
            <a:endParaRPr lang="en-US" sz="2814" dirty="0">
              <a:solidFill>
                <a:srgbClr val="111111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  <a:p>
            <a:pPr algn="just">
              <a:lnSpc>
                <a:spcPts val="2814"/>
              </a:lnSpc>
            </a:pPr>
            <a:endParaRPr lang="en-US" sz="2814" dirty="0">
              <a:solidFill>
                <a:srgbClr val="111111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  <a:p>
            <a:pPr marL="607726" lvl="1" indent="-303863" algn="just">
              <a:lnSpc>
                <a:spcPts val="2814"/>
              </a:lnSpc>
              <a:buFont typeface="Arial"/>
              <a:buChar char="•"/>
            </a:pPr>
            <a:r>
              <a:rPr lang="en-US" sz="2814" dirty="0">
                <a:solidFill>
                  <a:srgbClr val="11111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The whole project was taken in consideration that any given number from </a:t>
            </a:r>
            <a:r>
              <a:rPr lang="en-US" sz="2814" b="1" dirty="0">
                <a:solidFill>
                  <a:srgbClr val="111111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2 to 6 players is possible</a:t>
            </a:r>
            <a:r>
              <a:rPr lang="en-US" sz="2814" dirty="0">
                <a:solidFill>
                  <a:srgbClr val="11111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and can be changed on ‘main.py’,</a:t>
            </a:r>
          </a:p>
          <a:p>
            <a:pPr algn="just">
              <a:lnSpc>
                <a:spcPts val="2814"/>
              </a:lnSpc>
            </a:pPr>
            <a:endParaRPr lang="en-US" sz="2814" dirty="0">
              <a:solidFill>
                <a:srgbClr val="111111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  <a:p>
            <a:pPr marL="607726" lvl="1" indent="-303863" algn="just">
              <a:lnSpc>
                <a:spcPts val="2814"/>
              </a:lnSpc>
              <a:buFont typeface="Arial"/>
              <a:buChar char="•"/>
            </a:pPr>
            <a:r>
              <a:rPr lang="en-US" sz="2814" dirty="0">
                <a:solidFill>
                  <a:srgbClr val="11111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The agent capabilities regarding the </a:t>
            </a:r>
            <a:r>
              <a:rPr lang="en-US" sz="2814" b="1" dirty="0">
                <a:solidFill>
                  <a:srgbClr val="111111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decisions taken in each phase are easily accessible</a:t>
            </a:r>
            <a:r>
              <a:rPr lang="en-US" sz="2814" dirty="0">
                <a:solidFill>
                  <a:srgbClr val="11111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and can be changed.</a:t>
            </a:r>
          </a:p>
          <a:p>
            <a:pPr algn="just">
              <a:lnSpc>
                <a:spcPts val="2814"/>
              </a:lnSpc>
            </a:pPr>
            <a:endParaRPr lang="en-US" sz="2814" dirty="0">
              <a:solidFill>
                <a:srgbClr val="111111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  <a:p>
            <a:pPr marL="607726" lvl="1" indent="-303863" algn="just">
              <a:lnSpc>
                <a:spcPts val="2814"/>
              </a:lnSpc>
              <a:buFont typeface="Arial"/>
              <a:buChar char="•"/>
            </a:pPr>
            <a:r>
              <a:rPr lang="en-US" sz="2814" dirty="0">
                <a:solidFill>
                  <a:srgbClr val="11111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The </a:t>
            </a:r>
            <a:r>
              <a:rPr lang="en-US" sz="2814" b="1" dirty="0">
                <a:solidFill>
                  <a:srgbClr val="111111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initial setup of the game follows the “Recharged-Version’</a:t>
            </a:r>
            <a:r>
              <a:rPr lang="en-US" sz="2814" dirty="0">
                <a:solidFill>
                  <a:srgbClr val="11111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rules, and all the dictionaries are defined accordingly. However, this initial setup can be changed to evaluate the behavior of the agents.</a:t>
            </a:r>
          </a:p>
          <a:p>
            <a:pPr marL="607726" lvl="1" indent="-303863" algn="just">
              <a:lnSpc>
                <a:spcPts val="2814"/>
              </a:lnSpc>
              <a:buFont typeface="Arial"/>
              <a:buChar char="•"/>
            </a:pPr>
            <a:endParaRPr lang="en-US" sz="2814" dirty="0">
              <a:solidFill>
                <a:srgbClr val="111111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  <a:p>
            <a:pPr marL="607726" lvl="1" indent="-303863" algn="just">
              <a:lnSpc>
                <a:spcPts val="2814"/>
              </a:lnSpc>
              <a:buFont typeface="Arial"/>
              <a:buChar char="•"/>
            </a:pPr>
            <a:r>
              <a:rPr lang="en-US" sz="2814" dirty="0">
                <a:solidFill>
                  <a:srgbClr val="11111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The Power Plant deck and Resources can be easily accessed and changed. For example, </a:t>
            </a:r>
            <a:r>
              <a:rPr lang="en-US" sz="2814" b="1" dirty="0">
                <a:solidFill>
                  <a:srgbClr val="11111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available resources, powerplants, and their respective prices</a:t>
            </a:r>
            <a:r>
              <a:rPr lang="en-US" sz="2814" dirty="0">
                <a:solidFill>
                  <a:srgbClr val="11111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 are all modifiable.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0F2CEEC5-CD07-BF68-2805-FB0F33B9DA5F}"/>
              </a:ext>
            </a:extLst>
          </p:cNvPr>
          <p:cNvSpPr txBox="1"/>
          <p:nvPr/>
        </p:nvSpPr>
        <p:spPr>
          <a:xfrm>
            <a:off x="838200" y="8754912"/>
            <a:ext cx="15989748" cy="370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1752" algn="just" rtl="0" eaLnBrk="1" latinLnBrk="0" hangingPunct="1">
              <a:lnSpc>
                <a:spcPts val="2814"/>
              </a:lnSpc>
            </a:pPr>
            <a:r>
              <a:rPr lang="en-US" sz="2810" kern="1200" dirty="0">
                <a:solidFill>
                  <a:srgbClr val="111111"/>
                </a:solidFill>
                <a:effectLst/>
                <a:latin typeface="Cormorant Garamond" panose="020B0604020202020204" charset="0"/>
                <a:ea typeface="Cormorant Garamond" panose="020B0604020202020204" charset="0"/>
                <a:cs typeface="Cormorant Garamond" panose="020B0604020202020204" charset="0"/>
              </a:rPr>
              <a:t>The game-flow will still be functional, as long as these </a:t>
            </a:r>
            <a:r>
              <a:rPr lang="en-US" sz="2810" b="1" kern="1200" dirty="0">
                <a:solidFill>
                  <a:srgbClr val="111111"/>
                </a:solidFill>
                <a:effectLst/>
                <a:latin typeface="Cormorant Garamond" panose="020B0604020202020204" charset="0"/>
                <a:ea typeface="Cormorant Garamond" panose="020B0604020202020204" charset="0"/>
                <a:cs typeface="Cormorant Garamond" panose="020B0604020202020204" charset="0"/>
              </a:rPr>
              <a:t>changes don’t violate any of the game’s core principles</a:t>
            </a:r>
            <a:r>
              <a:rPr lang="en-US" sz="2810" kern="1200" dirty="0">
                <a:solidFill>
                  <a:srgbClr val="111111"/>
                </a:solidFill>
                <a:effectLst/>
                <a:latin typeface="Cormorant Garamond" panose="020B0604020202020204" charset="0"/>
                <a:ea typeface="Cormorant Garamond" panose="020B0604020202020204" charset="0"/>
                <a:cs typeface="Cormorant Garamond" panose="020B0604020202020204" charset="0"/>
              </a:rPr>
              <a:t>. </a:t>
            </a:r>
            <a:endParaRPr lang="pt-PT" sz="2810" dirty="0">
              <a:effectLst/>
            </a:endParaRP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9045" y="834932"/>
            <a:ext cx="20116799" cy="900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750"/>
              </a:lnSpc>
            </a:pPr>
            <a:r>
              <a:rPr lang="en-US" sz="6400" dirty="0">
                <a:solidFill>
                  <a:srgbClr val="111111"/>
                </a:solidFill>
                <a:latin typeface="Cormorant Garamond Light"/>
                <a:ea typeface="Cormorant Garamond Light"/>
                <a:cs typeface="Cormorant Garamond Light"/>
                <a:sym typeface="Cormorant Garamond Light"/>
              </a:rPr>
              <a:t>EXPERIMENTATION – NON-LINEAR BEHAVIOR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F4BEF03C-61DB-2D1C-0D63-2AA519230962}"/>
              </a:ext>
            </a:extLst>
          </p:cNvPr>
          <p:cNvSpPr txBox="1"/>
          <p:nvPr/>
        </p:nvSpPr>
        <p:spPr>
          <a:xfrm>
            <a:off x="443719" y="2565064"/>
            <a:ext cx="16611601" cy="2167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14"/>
              </a:lnSpc>
            </a:pPr>
            <a:r>
              <a:rPr lang="en-US" sz="2814" dirty="0">
                <a:solidFill>
                  <a:srgbClr val="11111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Prior to understanding how challenging this idea would be, our aim was to produce a project where the player agents would learn the best strategies to act upon, and ultimately, improve their decision making.</a:t>
            </a:r>
          </a:p>
          <a:p>
            <a:pPr algn="just">
              <a:lnSpc>
                <a:spcPts val="2814"/>
              </a:lnSpc>
            </a:pPr>
            <a:endParaRPr lang="en-US" sz="2814" dirty="0">
              <a:solidFill>
                <a:srgbClr val="111111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  <a:p>
            <a:pPr algn="just">
              <a:lnSpc>
                <a:spcPts val="2814"/>
              </a:lnSpc>
            </a:pPr>
            <a:r>
              <a:rPr lang="en-US" sz="2814" dirty="0">
                <a:solidFill>
                  <a:srgbClr val="11111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Despite the overwhelming rule complexity enforced by Power Grid, we still decided to implement some non-linear factors in our agents’ decision functions, such as:</a:t>
            </a:r>
          </a:p>
          <a:p>
            <a:pPr algn="just">
              <a:lnSpc>
                <a:spcPts val="2814"/>
              </a:lnSpc>
            </a:pPr>
            <a:endParaRPr lang="en-US" sz="2814" dirty="0">
              <a:solidFill>
                <a:srgbClr val="111111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pic>
        <p:nvPicPr>
          <p:cNvPr id="12" name="Imagem 11" descr="Uma imagem com texto, Tipo de letra, captura de ecrã, branco&#10;&#10;Descrição gerada automaticamente">
            <a:extLst>
              <a:ext uri="{FF2B5EF4-FFF2-40B4-BE49-F238E27FC236}">
                <a16:creationId xmlns:a16="http://schemas.microsoft.com/office/drawing/2014/main" id="{689EAD6F-1DBA-6DDA-3DEC-15F0681762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295900"/>
            <a:ext cx="6629400" cy="1171952"/>
          </a:xfrm>
          <a:prstGeom prst="rect">
            <a:avLst/>
          </a:prstGeom>
        </p:spPr>
      </p:pic>
      <p:pic>
        <p:nvPicPr>
          <p:cNvPr id="18" name="Imagem 17" descr="Uma imagem com texto, Tipo de letra, captura de ecrã, branco&#10;&#10;Descrição gerada automaticamente">
            <a:extLst>
              <a:ext uri="{FF2B5EF4-FFF2-40B4-BE49-F238E27FC236}">
                <a16:creationId xmlns:a16="http://schemas.microsoft.com/office/drawing/2014/main" id="{D5AAE50B-65A7-0F02-0025-78F8B2153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00" y="8039100"/>
            <a:ext cx="5715000" cy="955623"/>
          </a:xfrm>
          <a:prstGeom prst="rect">
            <a:avLst/>
          </a:prstGeom>
        </p:spPr>
      </p:pic>
      <p:sp>
        <p:nvSpPr>
          <p:cNvPr id="20" name="TextBox 3">
            <a:extLst>
              <a:ext uri="{FF2B5EF4-FFF2-40B4-BE49-F238E27FC236}">
                <a16:creationId xmlns:a16="http://schemas.microsoft.com/office/drawing/2014/main" id="{138C3955-B562-95D1-3F11-184DC23AE835}"/>
              </a:ext>
            </a:extLst>
          </p:cNvPr>
          <p:cNvSpPr txBox="1"/>
          <p:nvPr/>
        </p:nvSpPr>
        <p:spPr>
          <a:xfrm>
            <a:off x="216309" y="5183771"/>
            <a:ext cx="10178845" cy="43217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3863" lvl="1" algn="just">
              <a:lnSpc>
                <a:spcPts val="2814"/>
              </a:lnSpc>
            </a:pPr>
            <a:endParaRPr lang="en-US" sz="2814" dirty="0">
              <a:solidFill>
                <a:srgbClr val="111111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  <a:p>
            <a:pPr marL="607726" lvl="1" indent="-303863" algn="just">
              <a:lnSpc>
                <a:spcPts val="2814"/>
              </a:lnSpc>
              <a:buFont typeface="Arial"/>
              <a:buChar char="•"/>
            </a:pPr>
            <a:r>
              <a:rPr lang="en-US" sz="2814" dirty="0">
                <a:solidFill>
                  <a:srgbClr val="11111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Players will </a:t>
            </a:r>
            <a:r>
              <a:rPr lang="en-US" sz="2814" b="1" dirty="0">
                <a:solidFill>
                  <a:srgbClr val="11111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never spend all of their funds </a:t>
            </a:r>
            <a:r>
              <a:rPr lang="en-US" sz="2814" dirty="0">
                <a:solidFill>
                  <a:srgbClr val="11111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on Resources or Power Plants, </a:t>
            </a:r>
            <a:r>
              <a:rPr lang="en-US" sz="2814" b="1" dirty="0">
                <a:solidFill>
                  <a:srgbClr val="11111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encouraging them to purchase more cities</a:t>
            </a:r>
            <a:r>
              <a:rPr lang="en-US" sz="2814" dirty="0">
                <a:solidFill>
                  <a:srgbClr val="111111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, potentially accelerating the game-ending triggers </a:t>
            </a:r>
          </a:p>
          <a:p>
            <a:pPr marL="303863" lvl="1" algn="just">
              <a:lnSpc>
                <a:spcPts val="2814"/>
              </a:lnSpc>
            </a:pPr>
            <a:endParaRPr lang="en-US" sz="2814" dirty="0">
              <a:solidFill>
                <a:srgbClr val="111111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  <a:p>
            <a:pPr marL="303863" lvl="1" algn="just">
              <a:lnSpc>
                <a:spcPts val="2814"/>
              </a:lnSpc>
            </a:pPr>
            <a:endParaRPr lang="en-US" sz="2814" dirty="0">
              <a:solidFill>
                <a:srgbClr val="111111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  <a:p>
            <a:pPr marL="303863" lvl="1" algn="just">
              <a:lnSpc>
                <a:spcPts val="2814"/>
              </a:lnSpc>
            </a:pPr>
            <a:endParaRPr lang="en-US" sz="2814" dirty="0">
              <a:solidFill>
                <a:srgbClr val="111111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  <a:p>
            <a:pPr marL="303863" lvl="1" algn="just">
              <a:lnSpc>
                <a:spcPts val="2814"/>
              </a:lnSpc>
            </a:pPr>
            <a:endParaRPr lang="en-US" sz="2814" dirty="0">
              <a:solidFill>
                <a:srgbClr val="111111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  <a:p>
            <a:pPr marL="607726" lvl="1" indent="-303863" algn="just">
              <a:lnSpc>
                <a:spcPts val="2814"/>
              </a:lnSpc>
              <a:buFont typeface="Arial"/>
              <a:buChar char="•"/>
            </a:pPr>
            <a:r>
              <a:rPr lang="en-US" sz="2810" kern="1200" dirty="0">
                <a:solidFill>
                  <a:srgbClr val="111111"/>
                </a:solidFill>
                <a:effectLst/>
                <a:latin typeface="Cormorant Garamond" panose="020B0604020202020204" charset="0"/>
                <a:ea typeface="Cormorant Garamond" panose="020B0604020202020204" charset="0"/>
                <a:cs typeface="Cormorant Garamond" panose="020B0604020202020204" charset="0"/>
              </a:rPr>
              <a:t>Randomness in Power Plant purchase decision, where a player will sometimes </a:t>
            </a:r>
            <a:r>
              <a:rPr lang="en-US" sz="2810" b="1" kern="1200" dirty="0">
                <a:solidFill>
                  <a:srgbClr val="111111"/>
                </a:solidFill>
                <a:effectLst/>
                <a:latin typeface="Cormorant Garamond" panose="020B0604020202020204" charset="0"/>
                <a:ea typeface="Cormorant Garamond" panose="020B0604020202020204" charset="0"/>
                <a:cs typeface="Cormorant Garamond" panose="020B0604020202020204" charset="0"/>
              </a:rPr>
              <a:t>choose not to purchase </a:t>
            </a:r>
            <a:r>
              <a:rPr lang="en-US" sz="2810" kern="1200" dirty="0">
                <a:solidFill>
                  <a:srgbClr val="111111"/>
                </a:solidFill>
                <a:effectLst/>
                <a:latin typeface="Cormorant Garamond" panose="020B0604020202020204" charset="0"/>
                <a:ea typeface="Cormorant Garamond" panose="020B0604020202020204" charset="0"/>
                <a:cs typeface="Cormorant Garamond" panose="020B0604020202020204" charset="0"/>
              </a:rPr>
              <a:t>a Power Plant even though they have the funds to do so</a:t>
            </a:r>
            <a:endParaRPr lang="en-US" sz="2810" dirty="0">
              <a:solidFill>
                <a:srgbClr val="111111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  <a:p>
            <a:pPr marL="303863" lvl="1" algn="just">
              <a:lnSpc>
                <a:spcPts val="2814"/>
              </a:lnSpc>
            </a:pPr>
            <a:endParaRPr lang="en-US" sz="2814" dirty="0">
              <a:solidFill>
                <a:srgbClr val="111111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1015</Words>
  <Application>Microsoft Office PowerPoint</Application>
  <PresentationFormat>Personalizados</PresentationFormat>
  <Paragraphs>94</Paragraphs>
  <Slides>10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10</vt:i4>
      </vt:variant>
    </vt:vector>
  </HeadingPairs>
  <TitlesOfParts>
    <vt:vector size="19" baseType="lpstr">
      <vt:lpstr>Arial</vt:lpstr>
      <vt:lpstr>Calibri</vt:lpstr>
      <vt:lpstr>Cormorant Garamond Light</vt:lpstr>
      <vt:lpstr>Cormorant Garamond Medium Italics</vt:lpstr>
      <vt:lpstr>Cormorant Garamond</vt:lpstr>
      <vt:lpstr>Cormorant Garamond Bold Italics</vt:lpstr>
      <vt:lpstr>Cormorant Garamond Medium</vt:lpstr>
      <vt:lpstr>Cormorant Garamond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 Text Magic Studio Magic Design for Presentations L&amp;P</dc:title>
  <dc:creator>Rafael Pacheco</dc:creator>
  <cp:lastModifiedBy>Rafael Pacheco</cp:lastModifiedBy>
  <cp:revision>6</cp:revision>
  <dcterms:created xsi:type="dcterms:W3CDTF">2006-08-16T00:00:00Z</dcterms:created>
  <dcterms:modified xsi:type="dcterms:W3CDTF">2024-11-20T22:19:16Z</dcterms:modified>
  <dc:identifier>DAGXBu7qnUE</dc:identifier>
</cp:coreProperties>
</file>